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wo jellyfish against a pink background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Two jellyfish touching against a dark blue background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Two jellyfish against a blue background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r-project.org/" TargetMode="External"/><Relationship Id="rId3" Type="http://schemas.openxmlformats.org/officeDocument/2006/relationships/hyperlink" Target="https://ggplot2.tidyverse.org/" TargetMode="External"/><Relationship Id="rId4" Type="http://schemas.openxmlformats.org/officeDocument/2006/relationships/hyperlink" Target="https://rpubs.com/" TargetMode="External"/><Relationship Id="rId5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40C6F8"/>
            </a:gs>
            <a:gs pos="100000">
              <a:srgbClr val="FFFFFF"/>
            </a:gs>
          </a:gsLst>
          <a:lin ang="5303394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nalyzing the Effect of Mobile Notifications on Student Concentration using R"/>
          <p:cNvSpPr txBox="1"/>
          <p:nvPr>
            <p:ph type="subTitle" sz="quarter" idx="1"/>
          </p:nvPr>
        </p:nvSpPr>
        <p:spPr>
          <a:xfrm>
            <a:off x="2403146" y="7895896"/>
            <a:ext cx="19951409" cy="2512352"/>
          </a:xfrm>
          <a:prstGeom prst="rect">
            <a:avLst/>
          </a:prstGeom>
        </p:spPr>
        <p:txBody>
          <a:bodyPr/>
          <a:lstStyle>
            <a:lvl1pPr defTabSz="544830">
              <a:defRPr b="1" sz="4620">
                <a:gradFill flip="none" rotWithShape="1">
                  <a:gsLst>
                    <a:gs pos="0">
                      <a:srgbClr val="000000"/>
                    </a:gs>
                    <a:gs pos="100000">
                      <a:srgbClr val="D7583A"/>
                    </a:gs>
                  </a:gsLst>
                  <a:lin ang="396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Analyzing the Effect of Mobile Notifications on Student Concentration using R</a:t>
            </a:r>
          </a:p>
        </p:txBody>
      </p:sp>
      <p:sp>
        <p:nvSpPr>
          <p:cNvPr id="152" name="Student Focus and Performance analysis"/>
          <p:cNvSpPr txBox="1"/>
          <p:nvPr/>
        </p:nvSpPr>
        <p:spPr>
          <a:xfrm>
            <a:off x="5580253" y="1184365"/>
            <a:ext cx="13982027" cy="5601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0000"/>
                    </a:gs>
                    <a:gs pos="100000">
                      <a:srgbClr val="D7583A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</a:lstStyle>
          <a:p>
            <a:pPr/>
            <a:r>
              <a:t>Student Focus and Performance analysis</a:t>
            </a:r>
          </a:p>
        </p:txBody>
      </p:sp>
      <p:sp>
        <p:nvSpPr>
          <p:cNvPr id="153" name="Data Mining and Analytics Lab MiniProject"/>
          <p:cNvSpPr txBox="1"/>
          <p:nvPr/>
        </p:nvSpPr>
        <p:spPr>
          <a:xfrm>
            <a:off x="4944466" y="11002471"/>
            <a:ext cx="14495067" cy="1006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6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Data Mining and Analytics Lab MiniProject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creenshot 2025-10-27 at 1.09.22 AM.png" descr="Screenshot 2025-10-27 at 1.09.2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44446" y="-11073398"/>
            <a:ext cx="36756282" cy="2390408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We created a scatter plot of Notifications per Hour versus Concentration Score. The plot shows that students receiving more notifications generally have lower concentration. A linear trend line confirms this negative relationship."/>
          <p:cNvSpPr txBox="1"/>
          <p:nvPr/>
        </p:nvSpPr>
        <p:spPr>
          <a:xfrm>
            <a:off x="17820873" y="436391"/>
            <a:ext cx="6331585" cy="11722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50000"/>
              </a:lnSpc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We created a scatter plot of Notifications per Hour versus Concentration Score. The plot shows that students receiving more notifications generally have lower concentration. A linear trend line confirms this negative relationship.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gression Analysis"/>
          <p:cNvSpPr txBox="1"/>
          <p:nvPr>
            <p:ph type="title"/>
          </p:nvPr>
        </p:nvSpPr>
        <p:spPr>
          <a:xfrm>
            <a:off x="662735" y="792774"/>
            <a:ext cx="21844001" cy="1557438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Regression Analysis</a:t>
            </a:r>
          </a:p>
        </p:txBody>
      </p:sp>
      <p:sp>
        <p:nvSpPr>
          <p:cNvPr id="195" name="Built a multiple linear regression model to predict Test Score.…"/>
          <p:cNvSpPr txBox="1"/>
          <p:nvPr/>
        </p:nvSpPr>
        <p:spPr>
          <a:xfrm>
            <a:off x="782780" y="3265244"/>
            <a:ext cx="12107291" cy="881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60891" indent="-360891" algn="l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b="1" sz="3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Built a </a:t>
            </a:r>
            <a:r>
              <a:t>multiple linear regression model</a:t>
            </a:r>
            <a:r>
              <a:rPr b="0"/>
              <a:t> to predict </a:t>
            </a:r>
            <a:r>
              <a:t>Test Score</a:t>
            </a:r>
            <a:r>
              <a:rPr b="0"/>
              <a:t>.</a:t>
            </a:r>
            <a:endParaRPr b="0"/>
          </a:p>
          <a:p>
            <a:pPr algn="l" defTabSz="457200">
              <a:spcBef>
                <a:spcPts val="1200"/>
              </a:spcBef>
              <a:defRPr b="1" sz="3500">
                <a:latin typeface="Times Roman"/>
                <a:ea typeface="Times Roman"/>
                <a:cs typeface="Times Roman"/>
                <a:sym typeface="Times Roman"/>
              </a:defRPr>
            </a:pPr>
            <a:endParaRPr b="0"/>
          </a:p>
          <a:p>
            <a:pPr marL="360891" indent="-360891" algn="l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Independent variables:</a:t>
            </a:r>
            <a:br/>
            <a:r>
              <a:t>→ Sleep Hours, Study Hours, Notifications per Hour, Cups of Coffee, and Study Location.</a:t>
            </a:r>
          </a:p>
          <a:p>
            <a:pPr algn="l" defTabSz="457200">
              <a:spcBef>
                <a:spcPts val="1200"/>
              </a:spcBef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360891" indent="-360891" algn="l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Found that </a:t>
            </a:r>
            <a:r>
              <a:rPr b="1"/>
              <a:t>Study Hours</a:t>
            </a:r>
            <a:r>
              <a:t> and </a:t>
            </a:r>
            <a:r>
              <a:rPr b="1"/>
              <a:t>Sleep Hours</a:t>
            </a:r>
            <a:r>
              <a:t> have a </a:t>
            </a:r>
            <a:r>
              <a:rPr b="1"/>
              <a:t>positive effect</a:t>
            </a:r>
            <a:r>
              <a:t> on Test Score.</a:t>
            </a:r>
          </a:p>
          <a:p>
            <a:pPr algn="l" defTabSz="457200">
              <a:spcBef>
                <a:spcPts val="1200"/>
              </a:spcBef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360891" indent="-360891" algn="l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Notifications per Hour</a:t>
            </a:r>
            <a:r>
              <a:t> shows a </a:t>
            </a:r>
            <a:r>
              <a:rPr b="1"/>
              <a:t>negative impact</a:t>
            </a:r>
            <a:r>
              <a:t>, reducing performance.</a:t>
            </a:r>
          </a:p>
          <a:p>
            <a:pPr algn="l" defTabSz="457200">
              <a:spcBef>
                <a:spcPts val="1200"/>
              </a:spcBef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360891" indent="-360891" algn="l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Model explains about </a:t>
            </a:r>
            <a:r>
              <a:rPr b="1"/>
              <a:t>64% (R² = 0.6438)</a:t>
            </a:r>
            <a:r>
              <a:t> of variation in Test Scores.</a:t>
            </a:r>
          </a:p>
        </p:txBody>
      </p:sp>
      <p:graphicFrame>
        <p:nvGraphicFramePr>
          <p:cNvPr id="196" name="Table"/>
          <p:cNvGraphicFramePr/>
          <p:nvPr/>
        </p:nvGraphicFramePr>
        <p:xfrm>
          <a:off x="13061607" y="3156613"/>
          <a:ext cx="10912343" cy="84328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3633214"/>
                <a:gridCol w="3633214"/>
                <a:gridCol w="3633214"/>
              </a:tblGrid>
              <a:tr h="1202871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Variable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Coefficient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Effect on Test Score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202871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(Intercept)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50.02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Baseline Value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202871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Sleep_Hours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2.97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Positive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202871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Study_Hours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Strongly Positive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202871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Notifications_per_
hour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-1.04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Negative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202871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Cups_of_Coffee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-1.19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Weak/No effect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202871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Study_Location
(Room)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0.15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Slight Positive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alphaModFix amt="46228"/>
            <a:extLst/>
          </a:blip>
          <a:stretch>
            <a:fillRect/>
          </a:stretch>
        </p:blipFill>
        <p:spPr>
          <a:xfrm>
            <a:off x="-520059" y="-260753"/>
            <a:ext cx="25305678" cy="14171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sult and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Result and Analysis</a:t>
            </a:r>
          </a:p>
        </p:txBody>
      </p:sp>
      <p:sp>
        <p:nvSpPr>
          <p:cNvPr id="200" name="Found a strong negative correlation (-0.786) between Notifications per Hour and Concentration Score. → More mobile notifications lead to lower concentration.…"/>
          <p:cNvSpPr txBox="1"/>
          <p:nvPr/>
        </p:nvSpPr>
        <p:spPr>
          <a:xfrm>
            <a:off x="1237885" y="2828011"/>
            <a:ext cx="21395416" cy="9087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1191" indent="-221191" algn="l" defTabSz="457200">
              <a:lnSpc>
                <a:spcPct val="150000"/>
              </a:lnSpc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Found a </a:t>
            </a:r>
            <a:r>
              <a:rPr b="1"/>
              <a:t>strong negative correlation (-0.786)</a:t>
            </a:r>
            <a:r>
              <a:t> between </a:t>
            </a:r>
            <a:r>
              <a:rPr b="1"/>
              <a:t>Notifications per Hour</a:t>
            </a:r>
            <a:r>
              <a:t> and </a:t>
            </a:r>
            <a:r>
              <a:rPr b="1"/>
              <a:t>Concentration Score</a:t>
            </a:r>
            <a:r>
              <a:t>.</a:t>
            </a:r>
            <a:br/>
            <a:r>
              <a:t>→ More mobile notifications lead to </a:t>
            </a:r>
            <a:r>
              <a:rPr b="1"/>
              <a:t>lower concentration</a:t>
            </a:r>
            <a:r>
              <a:t>.</a:t>
            </a:r>
          </a:p>
          <a:p>
            <a:pPr marL="221191" indent="-221191" algn="l" defTabSz="457200">
              <a:lnSpc>
                <a:spcPct val="150000"/>
              </a:lnSpc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221191" indent="-221191" algn="l" defTabSz="457200">
              <a:lnSpc>
                <a:spcPct val="150000"/>
              </a:lnSpc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Students studying in the Library</a:t>
            </a:r>
            <a:r>
              <a:t> showed </a:t>
            </a:r>
            <a:r>
              <a:rPr b="1"/>
              <a:t>higher average concentration</a:t>
            </a:r>
            <a:r>
              <a:t> than those studying in their Rooms.</a:t>
            </a:r>
          </a:p>
          <a:p>
            <a:pPr algn="l" defTabSz="457200">
              <a:lnSpc>
                <a:spcPct val="150000"/>
              </a:lnSpc>
              <a:spcBef>
                <a:spcPts val="1200"/>
              </a:spcBef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221191" indent="-221191" algn="l" defTabSz="457200">
              <a:lnSpc>
                <a:spcPct val="150000"/>
              </a:lnSpc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Study Hours</a:t>
            </a:r>
            <a:r>
              <a:t> and </a:t>
            </a:r>
            <a:r>
              <a:rPr b="1"/>
              <a:t>Sleep Hours</a:t>
            </a:r>
            <a:r>
              <a:t> both had a </a:t>
            </a:r>
            <a:r>
              <a:rPr b="1"/>
              <a:t>positive impact</a:t>
            </a:r>
            <a:r>
              <a:t> on Test Scores.</a:t>
            </a:r>
          </a:p>
          <a:p>
            <a:pPr algn="l" defTabSz="457200">
              <a:lnSpc>
                <a:spcPct val="150000"/>
              </a:lnSpc>
              <a:spcBef>
                <a:spcPts val="1200"/>
              </a:spcBef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221191" indent="-221191" algn="l" defTabSz="457200">
              <a:lnSpc>
                <a:spcPct val="150000"/>
              </a:lnSpc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Regression analysis</a:t>
            </a:r>
            <a:r>
              <a:t> confirmed that </a:t>
            </a:r>
            <a:r>
              <a:rPr b="1"/>
              <a:t>Notifications per Hour</a:t>
            </a:r>
            <a:r>
              <a:t> significantly decrease academic performance (p &lt; 0.001).</a:t>
            </a:r>
          </a:p>
          <a:p>
            <a:pPr algn="l" defTabSz="457200">
              <a:lnSpc>
                <a:spcPct val="150000"/>
              </a:lnSpc>
              <a:spcBef>
                <a:spcPts val="1200"/>
              </a:spcBef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221191" indent="-221191" algn="l" defTabSz="457200">
              <a:lnSpc>
                <a:spcPct val="150000"/>
              </a:lnSpc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5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Model achieved </a:t>
            </a:r>
            <a:r>
              <a:rPr b="1"/>
              <a:t>R² = 0.64</a:t>
            </a:r>
            <a:r>
              <a:t>, showing good predictive accuracy.</a:t>
            </a: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alphaModFix amt="30416"/>
            <a:extLst/>
          </a:blip>
          <a:stretch>
            <a:fillRect/>
          </a:stretch>
        </p:blipFill>
        <p:spPr>
          <a:xfrm>
            <a:off x="-1008762" y="-1926509"/>
            <a:ext cx="26401527" cy="175690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wipe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204" name="Mobile notifications have a strong negative impact on student concentration.…"/>
          <p:cNvSpPr txBox="1"/>
          <p:nvPr/>
        </p:nvSpPr>
        <p:spPr>
          <a:xfrm>
            <a:off x="336681" y="3018719"/>
            <a:ext cx="23710637" cy="6671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56116" indent="-256116" algn="l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Mobile notifications</a:t>
            </a:r>
            <a:r>
              <a:t> have a strong </a:t>
            </a:r>
            <a:r>
              <a:rPr b="1"/>
              <a:t>negative impact</a:t>
            </a:r>
            <a:r>
              <a:t> on student concentration.</a:t>
            </a:r>
          </a:p>
          <a:p>
            <a:pPr algn="l" defTabSz="457200">
              <a:spcBef>
                <a:spcPts val="1200"/>
              </a:spcBef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56116" indent="-256116" algn="l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b="1"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0"/>
              <a:t>Students who study in </a:t>
            </a:r>
            <a:r>
              <a:t>quiet environments (Library)</a:t>
            </a:r>
            <a:r>
              <a:rPr b="0"/>
              <a:t> tend to show </a:t>
            </a:r>
            <a:r>
              <a:t>better focus and test performance</a:t>
            </a:r>
            <a:r>
              <a:rPr b="0"/>
              <a:t>.</a:t>
            </a:r>
            <a:endParaRPr b="0"/>
          </a:p>
          <a:p>
            <a:pPr algn="l" defTabSz="457200">
              <a:spcBef>
                <a:spcPts val="1200"/>
              </a:spcBef>
              <a:defRPr b="1"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b="0"/>
          </a:p>
          <a:p>
            <a:pPr marL="256116" indent="-256116" algn="l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Adequate </a:t>
            </a:r>
            <a:r>
              <a:rPr b="1"/>
              <a:t>sleep (6–8 hours)</a:t>
            </a:r>
            <a:r>
              <a:t> and </a:t>
            </a:r>
            <a:r>
              <a:rPr b="1"/>
              <a:t>consistent study habits</a:t>
            </a:r>
            <a:r>
              <a:t> are key to maintaining concentration.</a:t>
            </a:r>
          </a:p>
          <a:p>
            <a:pPr algn="l" defTabSz="457200">
              <a:spcBef>
                <a:spcPts val="1200"/>
              </a:spcBef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56116" indent="-256116" algn="l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/>
              <a:t>Coffee intake</a:t>
            </a:r>
            <a:r>
              <a:t> shows </a:t>
            </a:r>
            <a:r>
              <a:rPr b="1"/>
              <a:t>minimal effect</a:t>
            </a:r>
            <a:r>
              <a:t> on performance — moderate consumption is fine.</a:t>
            </a:r>
          </a:p>
          <a:p>
            <a:pPr algn="l" defTabSz="457200">
              <a:spcBef>
                <a:spcPts val="1200"/>
              </a:spcBef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56116" indent="-256116" algn="l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Managing </a:t>
            </a:r>
            <a:r>
              <a:rPr b="1"/>
              <a:t>digital distractions</a:t>
            </a:r>
            <a:r>
              <a:t> and maintaining a </a:t>
            </a:r>
            <a:r>
              <a:rPr b="1"/>
              <a:t>balanced routine</a:t>
            </a:r>
            <a:r>
              <a:t> can significantly improve academic outcomes.</a:t>
            </a:r>
          </a:p>
        </p:txBody>
      </p:sp>
      <p:sp>
        <p:nvSpPr>
          <p:cNvPr id="205" name="“Focus is not about avoiding distractions — it’s about managing them wisely.”…"/>
          <p:cNvSpPr txBox="1"/>
          <p:nvPr/>
        </p:nvSpPr>
        <p:spPr>
          <a:xfrm>
            <a:off x="2835448" y="11098340"/>
            <a:ext cx="17835353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b="1" i="1"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“Focus is not about avoiding distractions — it’s about managing them wisely.”</a:t>
            </a:r>
          </a:p>
          <a:p>
            <a:pPr defTabSz="457200">
              <a:defRPr b="1" i="1" sz="4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— DMA Project Analysis, 2025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alphaModFix amt="28831"/>
            <a:extLst/>
          </a:blip>
          <a:stretch>
            <a:fillRect/>
          </a:stretch>
        </p:blipFill>
        <p:spPr>
          <a:xfrm>
            <a:off x="-542295" y="-1616094"/>
            <a:ext cx="25266507" cy="16813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/>
      </p:transition>
    </mc:Choice>
    <mc:Choice xmlns:p14="http://schemas.microsoft.com/office/powerpoint/2010/main" Requires="p14">
      <p:transition spd="med" advClick="1" p14:dur="1000">
        <p:wipe dir="r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ferences &amp; Tools used"/>
          <p:cNvSpPr txBox="1"/>
          <p:nvPr>
            <p:ph type="title"/>
          </p:nvPr>
        </p:nvSpPr>
        <p:spPr>
          <a:xfrm>
            <a:off x="475885" y="-1592172"/>
            <a:ext cx="21844001" cy="3873501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000000"/>
                    </a:gs>
                    <a:gs pos="100000">
                      <a:srgbClr val="D7583A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References &amp; Tools used</a:t>
            </a:r>
          </a:p>
        </p:txBody>
      </p:sp>
      <p:sp>
        <p:nvSpPr>
          <p:cNvPr id="209" name="Tools &amp; Technologies"/>
          <p:cNvSpPr txBox="1"/>
          <p:nvPr/>
        </p:nvSpPr>
        <p:spPr>
          <a:xfrm>
            <a:off x="724993" y="2937338"/>
            <a:ext cx="7005003" cy="1034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Tools &amp; Technologies</a:t>
            </a:r>
          </a:p>
        </p:txBody>
      </p:sp>
      <p:sp>
        <p:nvSpPr>
          <p:cNvPr id="210" name="R Programming, RStudio — Data analysis…"/>
          <p:cNvSpPr txBox="1"/>
          <p:nvPr/>
        </p:nvSpPr>
        <p:spPr>
          <a:xfrm>
            <a:off x="1518160" y="4347487"/>
            <a:ext cx="9628970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9250" indent="-349250" algn="l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R Programming</a:t>
            </a:r>
            <a:r>
              <a:t>, </a:t>
            </a:r>
            <a:r>
              <a:rPr b="1"/>
              <a:t>RStudio</a:t>
            </a:r>
            <a:r>
              <a:t> — Data analysis</a:t>
            </a:r>
          </a:p>
          <a:p>
            <a:pPr marL="349250" indent="-349250" algn="l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ggplot2</a:t>
            </a:r>
            <a:r>
              <a:t>, </a:t>
            </a:r>
            <a:r>
              <a:rPr b="1"/>
              <a:t>dplyr</a:t>
            </a:r>
            <a:r>
              <a:t> — Visualization &amp; data manipulation</a:t>
            </a:r>
          </a:p>
          <a:p>
            <a:pPr marL="349250" indent="-349250" algn="l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CSV File</a:t>
            </a:r>
            <a:r>
              <a:t> — Dataset storage</a:t>
            </a:r>
          </a:p>
          <a:p>
            <a:pPr marL="349250" indent="-349250" algn="l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Keynote / PowerPoint</a:t>
            </a:r>
            <a:r>
              <a:t> — Presentation design</a:t>
            </a:r>
          </a:p>
        </p:txBody>
      </p:sp>
      <p:sp>
        <p:nvSpPr>
          <p:cNvPr id="211" name="References"/>
          <p:cNvSpPr txBox="1"/>
          <p:nvPr/>
        </p:nvSpPr>
        <p:spPr>
          <a:xfrm>
            <a:off x="735672" y="7788884"/>
            <a:ext cx="3760471" cy="1034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References</a:t>
            </a:r>
          </a:p>
        </p:txBody>
      </p:sp>
      <p:sp>
        <p:nvSpPr>
          <p:cNvPr id="212" name="Dataset collected manually from 40 students.…"/>
          <p:cNvSpPr txBox="1"/>
          <p:nvPr/>
        </p:nvSpPr>
        <p:spPr>
          <a:xfrm>
            <a:off x="1331310" y="9572296"/>
            <a:ext cx="8059590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39700" indent="-139700" algn="l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Dataset collected manually from 40 students.</a:t>
            </a:r>
          </a:p>
          <a:p>
            <a:pPr marL="139700" indent="-139700" algn="l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hlinkClick r:id="rId2" invalidUrl="" action="" tgtFrame="" tooltip="" history="1" highlightClick="0" endSnd="0"/>
              </a:rPr>
              <a:t>https://www.r-project.org/</a:t>
            </a:r>
            <a:endParaRPr u="none">
              <a:solidFill>
                <a:srgbClr val="000000"/>
              </a:solidFill>
            </a:endParaRPr>
          </a:p>
          <a:p>
            <a:pPr marL="139700" indent="-139700" algn="l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hlinkClick r:id="rId3" invalidUrl="" action="" tgtFrame="" tooltip="" history="1" highlightClick="0" endSnd="0"/>
              </a:rPr>
              <a:t>https://ggplot2.tidyverse.org/</a:t>
            </a:r>
            <a:endParaRPr u="none">
              <a:solidFill>
                <a:srgbClr val="000000"/>
              </a:solidFill>
            </a:endParaRPr>
          </a:p>
          <a:p>
            <a:pPr marL="139700" indent="-139700" algn="l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hlinkClick r:id="rId4" invalidUrl="" action="" tgtFrame="" tooltip="" history="1" highlightClick="0" endSnd="0"/>
              </a:rPr>
              <a:t>https://rpubs.com/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5">
            <a:alphaModFix amt="39268"/>
            <a:extLst/>
          </a:blip>
          <a:stretch>
            <a:fillRect/>
          </a:stretch>
        </p:blipFill>
        <p:spPr>
          <a:xfrm>
            <a:off x="-692377" y="-1613823"/>
            <a:ext cx="29204559" cy="163545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blinds dir="ver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alphaModFix amt="83332"/>
            <a:extLst/>
          </a:blip>
          <a:stretch>
            <a:fillRect/>
          </a:stretch>
        </p:blipFill>
        <p:spPr>
          <a:xfrm>
            <a:off x="-37521" y="-21106"/>
            <a:ext cx="24459043" cy="137582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prism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emini_Generated_Image_ksxbhnksxbhnksxb.png" descr="Gemini_Generated_Image_ksxbhnksxbhnksxb.png"/>
          <p:cNvPicPr>
            <a:picLocks noChangeAspect="1"/>
          </p:cNvPicPr>
          <p:nvPr>
            <p:ph type="pic" idx="21"/>
          </p:nvPr>
        </p:nvPicPr>
        <p:blipFill>
          <a:blip r:embed="rId2">
            <a:alphaModFix amt="50181"/>
            <a:extLst/>
          </a:blip>
          <a:srcRect l="0" t="6522" r="0" b="37227"/>
          <a:stretch>
            <a:fillRect/>
          </a:stretch>
        </p:blipFill>
        <p:spPr>
          <a:xfrm>
            <a:off x="-10400298" y="-5798057"/>
            <a:ext cx="34877729" cy="19618726"/>
          </a:xfrm>
          <a:prstGeom prst="rect">
            <a:avLst/>
          </a:prstGeom>
        </p:spPr>
      </p:pic>
      <p:sp>
        <p:nvSpPr>
          <p:cNvPr id="156" name="Presented By:"/>
          <p:cNvSpPr txBox="1"/>
          <p:nvPr/>
        </p:nvSpPr>
        <p:spPr>
          <a:xfrm>
            <a:off x="8076476" y="1579596"/>
            <a:ext cx="7763921" cy="1728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lnSpc>
                <a:spcPct val="120000"/>
              </a:lnSpc>
              <a:defRPr spc="-348" sz="1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Presented By:</a:t>
            </a:r>
          </a:p>
        </p:txBody>
      </p:sp>
      <p:sp>
        <p:nvSpPr>
          <p:cNvPr id="157" name="RISHI DWIVEDI (23103120)…"/>
          <p:cNvSpPr txBox="1"/>
          <p:nvPr/>
        </p:nvSpPr>
        <p:spPr>
          <a:xfrm>
            <a:off x="5165629" y="3971758"/>
            <a:ext cx="15743691" cy="2455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 b="1" spc="-225" sz="7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RISHI DWIVEDI (23103120)</a:t>
            </a:r>
          </a:p>
          <a:p>
            <a:pPr>
              <a:lnSpc>
                <a:spcPct val="120000"/>
              </a:lnSpc>
              <a:defRPr b="1" spc="-225" sz="7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REVELLEY MEGHANATH (23103118)</a:t>
            </a:r>
          </a:p>
        </p:txBody>
      </p:sp>
      <p:sp>
        <p:nvSpPr>
          <p:cNvPr id="158" name="B.Tech (CSE), NIT JALANDHAR"/>
          <p:cNvSpPr txBox="1"/>
          <p:nvPr/>
        </p:nvSpPr>
        <p:spPr>
          <a:xfrm>
            <a:off x="5470372" y="7472503"/>
            <a:ext cx="13443255" cy="1153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B.Tech (CSE), NIT JALANDHAR</a:t>
            </a:r>
          </a:p>
        </p:txBody>
      </p:sp>
      <p:sp>
        <p:nvSpPr>
          <p:cNvPr id="159" name="Under the Guidance of Dr. Jagdeep Kaur"/>
          <p:cNvSpPr txBox="1"/>
          <p:nvPr/>
        </p:nvSpPr>
        <p:spPr>
          <a:xfrm>
            <a:off x="3181510" y="9860911"/>
            <a:ext cx="18394681" cy="137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7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Under the Guidance of Dr. Jagdeep Kaur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wipe dir="u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emini_Generated_Image_75sw6i75sw6i75sw.png" descr="Gemini_Generated_Image_75sw6i75sw6i75sw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5719" t="0" r="5719" b="0"/>
          <a:stretch>
            <a:fillRect/>
          </a:stretch>
        </p:blipFill>
        <p:spPr>
          <a:xfrm>
            <a:off x="9819977" y="-1364605"/>
            <a:ext cx="14564024" cy="16445210"/>
          </a:xfrm>
          <a:prstGeom prst="rect">
            <a:avLst/>
          </a:prstGeom>
        </p:spPr>
      </p:pic>
      <p:sp>
        <p:nvSpPr>
          <p:cNvPr id="162" name="Contents"/>
          <p:cNvSpPr txBox="1"/>
          <p:nvPr>
            <p:ph type="title"/>
          </p:nvPr>
        </p:nvSpPr>
        <p:spPr>
          <a:xfrm>
            <a:off x="-2717800" y="-1728292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Contents</a:t>
            </a:r>
          </a:p>
        </p:txBody>
      </p:sp>
      <p:sp>
        <p:nvSpPr>
          <p:cNvPr id="163" name="1. Introduction…"/>
          <p:cNvSpPr txBox="1"/>
          <p:nvPr>
            <p:ph type="body" sz="half" idx="1"/>
          </p:nvPr>
        </p:nvSpPr>
        <p:spPr>
          <a:xfrm>
            <a:off x="939800" y="2070100"/>
            <a:ext cx="9652000" cy="11027668"/>
          </a:xfrm>
          <a:prstGeom prst="rect">
            <a:avLst/>
          </a:prstGeom>
        </p:spPr>
        <p:txBody>
          <a:bodyPr/>
          <a:lstStyle/>
          <a:p>
            <a:pPr algn="l" defTabSz="759459">
              <a:lnSpc>
                <a:spcPct val="150000"/>
              </a:lnSpc>
              <a:defRPr sz="423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1. Introduction</a:t>
            </a:r>
          </a:p>
          <a:p>
            <a:pPr algn="l" defTabSz="759459">
              <a:lnSpc>
                <a:spcPct val="150000"/>
              </a:lnSpc>
              <a:defRPr sz="423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2. Objectives</a:t>
            </a:r>
            <a:endParaRPr b="1">
              <a:latin typeface="Avenir Next Regular"/>
              <a:ea typeface="Avenir Next Regular"/>
              <a:cs typeface="Avenir Next Regular"/>
              <a:sym typeface="Avenir Next Regular"/>
            </a:endParaRPr>
          </a:p>
          <a:p>
            <a:pPr algn="l" defTabSz="759459">
              <a:lnSpc>
                <a:spcPct val="150000"/>
              </a:lnSpc>
              <a:defRPr sz="423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3. Dataset Description</a:t>
            </a:r>
          </a:p>
          <a:p>
            <a:pPr algn="l" defTabSz="759459">
              <a:lnSpc>
                <a:spcPct val="150000"/>
              </a:lnSpc>
              <a:defRPr sz="423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4. Data Preprocessing</a:t>
            </a:r>
          </a:p>
          <a:p>
            <a:pPr algn="l" defTabSz="759459">
              <a:lnSpc>
                <a:spcPct val="150000"/>
              </a:lnSpc>
              <a:defRPr sz="423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5. Exploratory Data Analysis(EDA)</a:t>
            </a:r>
          </a:p>
          <a:p>
            <a:pPr algn="l" defTabSz="759459">
              <a:lnSpc>
                <a:spcPct val="150000"/>
              </a:lnSpc>
              <a:defRPr sz="423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6. Regression Analysis</a:t>
            </a:r>
          </a:p>
          <a:p>
            <a:pPr algn="l" defTabSz="759459">
              <a:lnSpc>
                <a:spcPct val="150000"/>
              </a:lnSpc>
              <a:defRPr sz="423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7. Results &amp; Discussion</a:t>
            </a:r>
          </a:p>
          <a:p>
            <a:pPr algn="l" defTabSz="759459">
              <a:lnSpc>
                <a:spcPct val="150000"/>
              </a:lnSpc>
              <a:defRPr sz="423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8. Conclusion</a:t>
            </a:r>
          </a:p>
          <a:p>
            <a:pPr algn="l" defTabSz="759459">
              <a:lnSpc>
                <a:spcPct val="150000"/>
              </a:lnSpc>
              <a:defRPr sz="4232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9. References/Tools</a:t>
            </a:r>
          </a:p>
          <a:p>
            <a:pPr algn="l" defTabSz="420623">
              <a:spcBef>
                <a:spcPts val="1100"/>
              </a:spcBef>
              <a:defRPr sz="2852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endParaRPr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circl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5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emini_Generated_Image_dxr8e7dxr8e7dxr8.png" descr="Gemini_Generated_Image_dxr8e7dxr8e7dxr8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5341" t="0" r="15618" b="0"/>
          <a:stretch>
            <a:fillRect/>
          </a:stretch>
        </p:blipFill>
        <p:spPr>
          <a:xfrm>
            <a:off x="11789724" y="-252519"/>
            <a:ext cx="12594277" cy="14221039"/>
          </a:xfrm>
          <a:prstGeom prst="rect">
            <a:avLst/>
          </a:prstGeom>
        </p:spPr>
      </p:pic>
      <p:sp>
        <p:nvSpPr>
          <p:cNvPr id="166" name="INTRODUCTION"/>
          <p:cNvSpPr txBox="1"/>
          <p:nvPr>
            <p:ph type="title"/>
          </p:nvPr>
        </p:nvSpPr>
        <p:spPr>
          <a:xfrm>
            <a:off x="736600" y="-1321892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000000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167" name="The project analyzes the effect of mobile notifications on student concentration and academic performance…"/>
          <p:cNvSpPr txBox="1"/>
          <p:nvPr>
            <p:ph type="body" sz="half" idx="1"/>
          </p:nvPr>
        </p:nvSpPr>
        <p:spPr>
          <a:xfrm>
            <a:off x="736600" y="2653109"/>
            <a:ext cx="10917635" cy="10817226"/>
          </a:xfrm>
          <a:prstGeom prst="rect">
            <a:avLst/>
          </a:prstGeom>
        </p:spPr>
        <p:txBody>
          <a:bodyPr/>
          <a:lstStyle/>
          <a:p>
            <a:pPr marL="547158" indent="-547158" algn="l" defTabSz="457200">
              <a:buClr>
                <a:srgbClr val="000000"/>
              </a:buClr>
              <a:buSzPct val="100000"/>
              <a:buChar char="•"/>
              <a:defRPr sz="4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project analyzes the effect of mobile notifications on student concentration and academic performance</a:t>
            </a:r>
          </a:p>
          <a:p>
            <a:pPr marL="547158" indent="-547158" algn="l" defTabSz="457200">
              <a:buClr>
                <a:srgbClr val="000000"/>
              </a:buClr>
              <a:buSzPct val="100000"/>
              <a:buChar char="•"/>
              <a:defRPr sz="42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547158" indent="-547158" algn="l" defTabSz="457200">
              <a:buClr>
                <a:srgbClr val="000000"/>
              </a:buClr>
              <a:buSzPct val="100000"/>
              <a:buChar char="•"/>
              <a:defRPr sz="4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Data was collected from 40 students including variables like </a:t>
            </a:r>
            <a:r>
              <a:rPr i="1"/>
              <a:t>sleep hours, study hours, coffee intake, notifications per hour, and study location.</a:t>
            </a:r>
            <a:endParaRPr i="1"/>
          </a:p>
          <a:p>
            <a:pPr marL="547158" indent="-547158" algn="l" defTabSz="457200">
              <a:buClr>
                <a:srgbClr val="000000"/>
              </a:buClr>
              <a:buSzPct val="100000"/>
              <a:buChar char="•"/>
              <a:defRPr sz="4200">
                <a:latin typeface="Times Roman"/>
                <a:ea typeface="Times Roman"/>
                <a:cs typeface="Times Roman"/>
                <a:sym typeface="Times Roman"/>
              </a:defRPr>
            </a:pPr>
            <a:endParaRPr i="1"/>
          </a:p>
          <a:p>
            <a:pPr marL="547158" indent="-547158" algn="l" defTabSz="457200">
              <a:buClr>
                <a:srgbClr val="000000"/>
              </a:buClr>
              <a:buSzPct val="100000"/>
              <a:buChar char="•"/>
              <a:defRPr sz="4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The goal is to study how distractions and lifestyle factors affect focus and performance</a:t>
            </a:r>
          </a:p>
          <a:p>
            <a:pPr marL="547158" indent="-547158" algn="l" defTabSz="457200">
              <a:buClr>
                <a:srgbClr val="000000"/>
              </a:buClr>
              <a:buSzPct val="100000"/>
              <a:buChar char="•"/>
              <a:defRPr sz="42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547158" indent="-547158" algn="l" defTabSz="457200">
              <a:buClr>
                <a:srgbClr val="000000"/>
              </a:buClr>
              <a:buSzPct val="100000"/>
              <a:buChar char="•"/>
              <a:defRPr sz="42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Visualization and regression analysis are performed using R programming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C6D5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BJ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OBJECTIVES</a:t>
            </a:r>
          </a:p>
        </p:txBody>
      </p:sp>
      <p:sp>
        <p:nvSpPr>
          <p:cNvPr id="170" name="To quantify the impact of mobile notifications on student concentration levels.…"/>
          <p:cNvSpPr txBox="1"/>
          <p:nvPr>
            <p:ph type="body" idx="1"/>
          </p:nvPr>
        </p:nvSpPr>
        <p:spPr>
          <a:xfrm>
            <a:off x="1092200" y="2931616"/>
            <a:ext cx="22683292" cy="999698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To quantify the impact of mobile notifications on student concentration levels.</a:t>
            </a:r>
          </a:p>
          <a:p>
            <a:pPr>
              <a:lnSpc>
                <a:spcPct val="120000"/>
              </a:lnSpc>
            </a:pPr>
            <a:r>
              <a:t>To examine the influence of sleep hours, study hours, and coffee intake on test performance.</a:t>
            </a:r>
          </a:p>
          <a:p>
            <a:pPr>
              <a:lnSpc>
                <a:spcPct val="120000"/>
              </a:lnSpc>
            </a:pPr>
            <a:r>
              <a:t>To compare concentration patterns across different study environment(Library Vs Room).</a:t>
            </a:r>
          </a:p>
          <a:p>
            <a:pPr>
              <a:lnSpc>
                <a:spcPct val="120000"/>
              </a:lnSpc>
            </a:pPr>
            <a:r>
              <a:t>To build a regression model for predicting student performance.</a:t>
            </a:r>
          </a:p>
          <a:p>
            <a:pPr>
              <a:lnSpc>
                <a:spcPct val="120000"/>
              </a:lnSpc>
            </a:pPr>
            <a:r>
              <a:t>To recommend strategies for improving focus and academic outcomes.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blinds dir="ver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5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Dataset Description"/>
          <p:cNvSpPr txBox="1"/>
          <p:nvPr>
            <p:ph type="title"/>
          </p:nvPr>
        </p:nvSpPr>
        <p:spPr>
          <a:xfrm>
            <a:off x="-5308600" y="792774"/>
            <a:ext cx="21844000" cy="1557438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Dataset Description</a:t>
            </a:r>
          </a:p>
        </p:txBody>
      </p:sp>
      <p:sp>
        <p:nvSpPr>
          <p:cNvPr id="173" name="The dataset includes responses from 40 Students.…"/>
          <p:cNvSpPr txBox="1"/>
          <p:nvPr>
            <p:ph type="body" sz="half" idx="1"/>
          </p:nvPr>
        </p:nvSpPr>
        <p:spPr>
          <a:xfrm>
            <a:off x="686091" y="3076027"/>
            <a:ext cx="11161769" cy="8432801"/>
          </a:xfrm>
          <a:prstGeom prst="rect">
            <a:avLst/>
          </a:prstGeom>
        </p:spPr>
        <p:txBody>
          <a:bodyPr/>
          <a:lstStyle/>
          <a:p>
            <a:pPr marL="497331" indent="-497331" defTabSz="2170176">
              <a:spcBef>
                <a:spcPts val="2100"/>
              </a:spcBef>
              <a:defRPr sz="4272"/>
            </a:pPr>
            <a:r>
              <a:t>The dataset includes responses from 40 Students.</a:t>
            </a:r>
          </a:p>
          <a:p>
            <a:pPr marL="497331" indent="-497331" defTabSz="2170176">
              <a:spcBef>
                <a:spcPts val="2100"/>
              </a:spcBef>
              <a:defRPr sz="4272"/>
            </a:pPr>
            <a:r>
              <a:t>Each record represents a student’s lifestyle, study habits and performance.</a:t>
            </a:r>
          </a:p>
          <a:p>
            <a:pPr marL="497331" indent="-497331" defTabSz="2170176">
              <a:spcBef>
                <a:spcPts val="2100"/>
              </a:spcBef>
              <a:defRPr sz="4272"/>
            </a:pPr>
            <a:r>
              <a:t>Data was collected through a structured form and stored in CSV format.</a:t>
            </a:r>
          </a:p>
          <a:p>
            <a:pPr marL="497331" indent="-497331" defTabSz="2170176">
              <a:spcBef>
                <a:spcPts val="2100"/>
              </a:spcBef>
              <a:defRPr sz="4272"/>
            </a:pPr>
            <a:r>
              <a:t>It contains both numerical and categorical variables.</a:t>
            </a:r>
          </a:p>
          <a:p>
            <a:pPr marL="497331" indent="-497331" defTabSz="2170176">
              <a:spcBef>
                <a:spcPts val="2100"/>
              </a:spcBef>
              <a:defRPr sz="4272"/>
            </a:pPr>
            <a:r>
              <a:t>Used in R studio for visualization and regression analysis.</a:t>
            </a:r>
          </a:p>
        </p:txBody>
      </p:sp>
      <p:graphicFrame>
        <p:nvGraphicFramePr>
          <p:cNvPr id="174" name="Table"/>
          <p:cNvGraphicFramePr/>
          <p:nvPr/>
        </p:nvGraphicFramePr>
        <p:xfrm>
          <a:off x="12454342" y="3432722"/>
          <a:ext cx="10912344" cy="84328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5449821"/>
                <a:gridCol w="5449821"/>
              </a:tblGrid>
              <a:tr h="765463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i="1" sz="2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COLUMN 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9F9"/>
                      </a:solidFill>
                      <a:miter lim="400000"/>
                    </a:lnL>
                    <a:lnR w="12700">
                      <a:solidFill>
                        <a:srgbClr val="FFF9F9"/>
                      </a:solidFill>
                      <a:miter lim="400000"/>
                    </a:lnR>
                    <a:lnT w="12700">
                      <a:solidFill>
                        <a:srgbClr val="FFF9F9"/>
                      </a:solidFill>
                      <a:miter lim="400000"/>
                    </a:lnT>
                    <a:lnB w="38100">
                      <a:solidFill>
                        <a:srgbClr val="FFF9F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i="1" sz="2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9F9"/>
                      </a:solidFill>
                      <a:miter lim="400000"/>
                    </a:lnL>
                    <a:lnR w="127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7654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Student_ID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T w="38100">
                      <a:solidFill>
                        <a:srgbClr val="FFF9F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Unique ID for each student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7654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Gender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M/F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76546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Year_of_Study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1st–4th Year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76546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Sleep_Hours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Average daily sleep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76546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Cups_of_Coffee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Average daily coffee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76546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Notifications_per_Hour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Average notifications per hour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7654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Study_Hours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Average study hours/day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76546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Study_Location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Room / Library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76546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Concentration_Score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Calculated concentration (0–100)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765463"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Test_Score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/>
                      </a:pPr>
                      <a:r>
                        <a:rPr sz="25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Simulated academic performance (0–100)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  <a:lnB w="12700">
                      <a:solidFill>
                        <a:srgbClr val="A9A9A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21567" y="260783"/>
            <a:ext cx="2960178" cy="2960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ageCurlDouble"/>
      </p:transition>
    </mc:Choice>
    <mc:Choice xmlns:p14="http://schemas.microsoft.com/office/powerpoint/2010/main" Requires="p14">
      <p:transition spd="med" advClick="1" p14:dur="1000">
        <p14:prism dir="d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ata Preprocessing"/>
          <p:cNvSpPr txBox="1"/>
          <p:nvPr/>
        </p:nvSpPr>
        <p:spPr>
          <a:xfrm>
            <a:off x="672719" y="782156"/>
            <a:ext cx="13155919" cy="1755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lnSpc>
                <a:spcPct val="90000"/>
              </a:lnSpc>
              <a:defRPr b="1" spc="-348" sz="11600"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3960000" scaled="0"/>
                </a:gra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Data Preprocessing</a:t>
            </a:r>
          </a:p>
        </p:txBody>
      </p:sp>
      <p:sp>
        <p:nvSpPr>
          <p:cNvPr id="178" name="Converted categorical variables(Gender, Year_of_Study, Study_Location) into factors in R.…"/>
          <p:cNvSpPr txBox="1"/>
          <p:nvPr/>
        </p:nvSpPr>
        <p:spPr>
          <a:xfrm>
            <a:off x="677633" y="3386509"/>
            <a:ext cx="14072590" cy="6942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79400" indent="-279400" algn="l">
              <a:buClr>
                <a:srgbClr val="000000"/>
              </a:buClr>
              <a:buSzPct val="100000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t> Converted categorical variables(Gender, Year_of_Study, Study_Location) into factors in R.</a:t>
            </a:r>
          </a:p>
          <a:p>
            <a:pPr algn="l">
              <a:defRPr sz="4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79400" indent="-279400" algn="l">
              <a:buClr>
                <a:srgbClr val="000000"/>
              </a:buClr>
              <a:buSzPct val="100000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t> Checked for missing values to ensure data quality.</a:t>
            </a:r>
          </a:p>
          <a:p>
            <a:pPr algn="l">
              <a:defRPr sz="4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79400" indent="-279400" algn="l">
              <a:buClr>
                <a:srgbClr val="000000"/>
              </a:buClr>
              <a:buSzPct val="100000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t> Found no missing entries, indicating a clean dataset.</a:t>
            </a:r>
          </a:p>
          <a:p>
            <a:pPr algn="l">
              <a:defRPr sz="4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79400" indent="-279400" algn="l">
              <a:buClr>
                <a:srgbClr val="000000"/>
              </a:buClr>
              <a:buSzPct val="100000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t> Verified all numerical columns(Study_hours, Sleep_hours etc.) are properly typed as numeric.</a:t>
            </a:r>
          </a:p>
          <a:p>
            <a:pPr algn="l">
              <a:defRPr sz="4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79400" indent="-279400" algn="l">
              <a:buClr>
                <a:srgbClr val="000000"/>
              </a:buClr>
              <a:buSzPct val="100000"/>
              <a:buChar char="•"/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t> Prepared the dataset for Visualization and Regression modeling in R studio.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75681" y="2755831"/>
            <a:ext cx="3772524" cy="2923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Gemini_Generated_Image_sq2mltsq2mltsq2m.png" descr="Gemini_Generated_Image_sq2mltsq2mltsq2m.png"/>
          <p:cNvPicPr>
            <a:picLocks noChangeAspect="1"/>
          </p:cNvPicPr>
          <p:nvPr/>
        </p:nvPicPr>
        <p:blipFill>
          <a:blip r:embed="rId3">
            <a:alphaModFix amt="28617"/>
            <a:extLst/>
          </a:blip>
          <a:stretch>
            <a:fillRect/>
          </a:stretch>
        </p:blipFill>
        <p:spPr>
          <a:xfrm>
            <a:off x="702575" y="-915905"/>
            <a:ext cx="24480842" cy="16320563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# Step 2: Data Preprocessing…"/>
          <p:cNvSpPr txBox="1"/>
          <p:nvPr/>
        </p:nvSpPr>
        <p:spPr>
          <a:xfrm>
            <a:off x="15046762" y="7165754"/>
            <a:ext cx="9004325" cy="4569595"/>
          </a:xfrm>
          <a:prstGeom prst="rect">
            <a:avLst/>
          </a:prstGeom>
          <a:solidFill>
            <a:srgbClr val="D5D5D5">
              <a:alpha val="88416"/>
            </a:srgbClr>
          </a:solidFill>
          <a:ln w="12700">
            <a:solidFill>
              <a:srgbClr val="000000">
                <a:alpha val="88416"/>
              </a:srgbClr>
            </a:solidFill>
            <a:miter lim="400000"/>
          </a:ln>
          <a:effectLst>
            <a:outerShdw sx="100000" sy="100000" kx="0" ky="0" algn="b" rotWithShape="0" blurRad="12700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# Step 2: Data Preprocessing</a:t>
            </a:r>
          </a:p>
          <a:p>
            <a:pPr algn="l" defTabSz="457200"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# Convert categorical columns to factors</a:t>
            </a:r>
          </a:p>
          <a:p>
            <a:pPr algn="l" defTabSz="457200"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data$Gender &lt;- factor(data$Gender)</a:t>
            </a:r>
          </a:p>
          <a:p>
            <a:pPr algn="l" defTabSz="457200"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data$Year_of_Study &lt;- factor(data$Year_of_Study)</a:t>
            </a:r>
          </a:p>
          <a:p>
            <a:pPr algn="l" defTabSz="457200"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data$Study_Location &lt;- factor(data$Study_Location)</a:t>
            </a:r>
          </a:p>
          <a:p>
            <a:pPr algn="l" defTabSz="457200"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# Check for missing values</a:t>
            </a:r>
          </a:p>
          <a:p>
            <a:pPr algn="l" defTabSz="457200"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missing_count &lt;- sum(is.na(data))</a:t>
            </a:r>
          </a:p>
          <a:p>
            <a:pPr algn="l" defTabSz="457200">
              <a:defRPr sz="2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print(paste("Total missing values in dataset:", missing_count))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Exploratory Data Analysis"/>
          <p:cNvSpPr txBox="1"/>
          <p:nvPr>
            <p:ph type="title"/>
          </p:nvPr>
        </p:nvSpPr>
        <p:spPr>
          <a:xfrm>
            <a:off x="-4125311" y="415742"/>
            <a:ext cx="21844001" cy="1557438"/>
          </a:xfrm>
          <a:prstGeom prst="rect">
            <a:avLst/>
          </a:prstGeom>
        </p:spPr>
        <p:txBody>
          <a:bodyPr/>
          <a:lstStyle/>
          <a:p>
            <a:pPr/>
            <a:r>
              <a:t>Exploratory Data Analysis</a:t>
            </a:r>
          </a:p>
        </p:txBody>
      </p:sp>
      <p:sp>
        <p:nvSpPr>
          <p:cNvPr id="184" name="Calculated correlation between mobile notifications and concentration score.…"/>
          <p:cNvSpPr txBox="1"/>
          <p:nvPr/>
        </p:nvSpPr>
        <p:spPr>
          <a:xfrm>
            <a:off x="840827" y="3337700"/>
            <a:ext cx="14229895" cy="9516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9700" indent="-139700" algn="l" defTabSz="457200">
              <a:buClr>
                <a:srgbClr val="000000"/>
              </a:buClr>
              <a:buSzPct val="100000"/>
              <a:buChar char="•"/>
              <a:defRPr sz="3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Calculated </a:t>
            </a:r>
            <a:r>
              <a:rPr b="1"/>
              <a:t>correlation</a:t>
            </a:r>
            <a:r>
              <a:t> between mobile notifications and concentration score.</a:t>
            </a:r>
          </a:p>
          <a:p>
            <a:pPr algn="l" defTabSz="457200">
              <a:defRPr sz="3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→ Found a </a:t>
            </a:r>
            <a:r>
              <a:rPr b="1"/>
              <a:t>negative correlation (-0.78)</a:t>
            </a:r>
            <a:r>
              <a:t> — higher notifications reduce focus.</a:t>
            </a:r>
          </a:p>
          <a:p>
            <a:pPr algn="l" defTabSz="457200">
              <a:defRPr sz="34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325966" indent="-325966" algn="l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Computed </a:t>
            </a:r>
            <a:r>
              <a:rPr b="1"/>
              <a:t>average concentration</a:t>
            </a:r>
            <a:r>
              <a:t> by study location (Library vs Room).</a:t>
            </a:r>
            <a:br/>
            <a:r>
              <a:t>→ Students in the </a:t>
            </a:r>
            <a:r>
              <a:rPr b="1"/>
              <a:t>Library</a:t>
            </a:r>
            <a:r>
              <a:t> showed better concentration.</a:t>
            </a:r>
          </a:p>
          <a:p>
            <a:pPr algn="l" defTabSz="457200">
              <a:spcBef>
                <a:spcPts val="1200"/>
              </a:spcBef>
              <a:defRPr sz="34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325966" indent="-325966" algn="l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Created a </a:t>
            </a:r>
            <a:r>
              <a:rPr b="1"/>
              <a:t>boxplot</a:t>
            </a:r>
            <a:r>
              <a:t> comparing concentration levels by study location.</a:t>
            </a:r>
          </a:p>
          <a:p>
            <a:pPr algn="l" defTabSz="457200">
              <a:spcBef>
                <a:spcPts val="1200"/>
              </a:spcBef>
              <a:defRPr sz="34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325966" indent="-325966" algn="l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Plotted a </a:t>
            </a:r>
            <a:r>
              <a:rPr b="1"/>
              <a:t>scatter plot</a:t>
            </a:r>
            <a:r>
              <a:t> to visualize the relationship between notifications and concentration.</a:t>
            </a:r>
          </a:p>
          <a:p>
            <a:pPr algn="l" defTabSz="457200">
              <a:spcBef>
                <a:spcPts val="1200"/>
              </a:spcBef>
              <a:defRPr sz="34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marL="139700" indent="-139700" algn="l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 Identified clear downward trend — </a:t>
            </a:r>
            <a:r>
              <a:rPr b="1"/>
              <a:t>more distractions = lower focus.</a:t>
            </a:r>
            <a:endParaRPr b="1"/>
          </a:p>
          <a:p>
            <a:pPr algn="l" defTabSz="457200">
              <a:spcBef>
                <a:spcPts val="1200"/>
              </a:spcBef>
              <a:defRPr sz="34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spcBef>
                <a:spcPts val="1200"/>
              </a:spcBef>
              <a:defRPr sz="34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defRPr sz="3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 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alphaModFix amt="22375"/>
            <a:extLst/>
          </a:blip>
          <a:stretch>
            <a:fillRect/>
          </a:stretch>
        </p:blipFill>
        <p:spPr>
          <a:xfrm>
            <a:off x="-1997564" y="-611725"/>
            <a:ext cx="29536326" cy="1550657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# 1️⃣ Correlation between Notifications and Concentration…"/>
          <p:cNvSpPr txBox="1"/>
          <p:nvPr/>
        </p:nvSpPr>
        <p:spPr>
          <a:xfrm>
            <a:off x="15259691" y="1704814"/>
            <a:ext cx="8272218" cy="11287337"/>
          </a:xfrm>
          <a:prstGeom prst="rect">
            <a:avLst/>
          </a:prstGeom>
          <a:gradFill>
            <a:gsLst>
              <a:gs pos="0">
                <a:srgbClr val="F1FDFF">
                  <a:alpha val="87010"/>
                </a:srgbClr>
              </a:gs>
              <a:gs pos="100000">
                <a:srgbClr val="D2E8FB">
                  <a:alpha val="87010"/>
                </a:srgbClr>
              </a:gs>
            </a:gsLst>
            <a:lin ang="5400000"/>
          </a:gradFill>
          <a:ln w="12700">
            <a:solidFill>
              <a:srgbClr val="000000">
                <a:alpha val="87010"/>
              </a:srgbClr>
            </a:solidFill>
            <a:miter lim="400000"/>
          </a:ln>
          <a:effectLst>
            <a:outerShdw sx="100000" sy="100000" kx="0" ky="0" algn="b" rotWithShape="0" blurRad="711200" dist="152400" dir="0">
              <a:srgbClr val="000000">
                <a:alpha val="2125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# 1️⃣ Correlation between Notifications and Concentration</a:t>
            </a:r>
          </a:p>
          <a:p>
            <a:pPr algn="l" defTabSz="457200"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cor_notif_conc &lt;- cor(data$Notifications_per_Hour, data$Concentration_Score)</a:t>
            </a:r>
          </a:p>
          <a:p>
            <a:pPr algn="l" defTabSz="457200"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print(paste("Correlation (Notifications vs Concentration):", round(cor_notif_conc, 2)))</a:t>
            </a:r>
          </a:p>
          <a:p>
            <a:pPr algn="l" defTabSz="457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457200"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# 2️⃣ Average Concentration by Study Location</a:t>
            </a:r>
          </a:p>
          <a:p>
            <a:pPr algn="l" defTabSz="457200"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avg_conc &lt;- aggregate(Concentration_Score ~ Study_Location, data = data, mean)</a:t>
            </a:r>
          </a:p>
          <a:p>
            <a:pPr algn="l" defTabSz="457200"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print(avg_conc)</a:t>
            </a:r>
          </a:p>
          <a:p>
            <a:pPr algn="l" defTabSz="457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457200"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# 3️⃣ Boxplot: Concentration by Study Location</a:t>
            </a:r>
          </a:p>
          <a:p>
            <a:pPr algn="l" defTabSz="457200"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ggplot(data, aes(x = Study_Location, y = Concentration_Score, fill = Study_Location)) + </a:t>
            </a:r>
          </a:p>
          <a:p>
            <a:pPr algn="l" defTabSz="457200"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 geom_boxplot() + </a:t>
            </a:r>
          </a:p>
          <a:p>
            <a:pPr algn="l" defTabSz="457200"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labs(title = "Concentration Score by Study Location",</a:t>
            </a:r>
          </a:p>
          <a:p>
            <a:pPr algn="l" defTabSz="457200"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       x = "Study Location", y = "Concentration Score") +</a:t>
            </a:r>
          </a:p>
          <a:p>
            <a:pPr algn="l" defTabSz="457200"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  theme_minimal()</a:t>
            </a:r>
          </a:p>
          <a:p>
            <a:pPr algn="l" defTabSz="457200">
              <a:defRPr sz="1800"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457200"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# 4️⃣ Scatter Plot: Notifications vs Concentration</a:t>
            </a:r>
          </a:p>
          <a:p>
            <a:pPr algn="l" defTabSz="457200"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ggplot(data, aes(x = Notifications_per_Hour, y = Concentration_Score)) +</a:t>
            </a:r>
          </a:p>
          <a:p>
            <a:pPr algn="l" defTabSz="457200"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  geom_point(color = "blue", size = 3) +</a:t>
            </a:r>
          </a:p>
          <a:p>
            <a:pPr algn="l" defTabSz="457200"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  geom_smooth(method = "lm", se = FALSE, color = "red") +</a:t>
            </a:r>
          </a:p>
          <a:p>
            <a:pPr algn="l" defTabSz="457200"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  labs(title = "Notifications per Hour vs Concentration",</a:t>
            </a:r>
          </a:p>
          <a:p>
            <a:pPr algn="l" defTabSz="457200"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       x = "Notifications per Hour", y = "Concentration Score") +</a:t>
            </a:r>
          </a:p>
          <a:p>
            <a:pPr algn="l" defTabSz="457200">
              <a:spcBef>
                <a:spcPts val="1600"/>
              </a:spcBef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  theme_minimal()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Two jellyfish against a blue background" descr="Two jellyfish against a blue background"/>
          <p:cNvPicPr>
            <a:picLocks noChangeAspect="1"/>
          </p:cNvPicPr>
          <p:nvPr>
            <p:ph type="pic" idx="23"/>
          </p:nvPr>
        </p:nvPicPr>
        <p:blipFill>
          <a:blip r:embed="rId2">
            <a:extLst/>
          </a:blip>
          <a:srcRect l="52514" t="46101" r="449" b="0"/>
          <a:stretch>
            <a:fillRect/>
          </a:stretch>
        </p:blipFill>
        <p:spPr>
          <a:xfrm>
            <a:off x="77026" y="827695"/>
            <a:ext cx="16190019" cy="12065254"/>
          </a:xfrm>
          <a:prstGeom prst="rect">
            <a:avLst/>
          </a:prstGeom>
        </p:spPr>
      </p:pic>
      <p:sp>
        <p:nvSpPr>
          <p:cNvPr id="189" name="We analyzed the average concentration score based on the student’s study location (Room or Library). Students studying in the Library have a higher average concentration score compared to students studying in their Rooms, indicating that a quiet and dedi"/>
          <p:cNvSpPr txBox="1"/>
          <p:nvPr/>
        </p:nvSpPr>
        <p:spPr>
          <a:xfrm>
            <a:off x="16646098" y="304950"/>
            <a:ext cx="7053943" cy="1193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analyzed the average concentration score based on the student’s study location (Room or Library). Students studying in the </a:t>
            </a:r>
            <a:r>
              <a:rPr b="1"/>
              <a:t>Library</a:t>
            </a:r>
            <a:r>
              <a:t> have a higher average concentration score compared to students studying in their </a:t>
            </a:r>
            <a:r>
              <a:rPr b="1"/>
              <a:t>Rooms</a:t>
            </a:r>
            <a:r>
              <a:t>, indicating that a quiet and dedicated study environment improves focus.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